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3" r:id="rId4"/>
    <p:sldId id="264" r:id="rId5"/>
    <p:sldId id="267" r:id="rId6"/>
    <p:sldId id="268" r:id="rId7"/>
    <p:sldId id="26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80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8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1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B6DE87-6ED3-4337-B719-D8EC8EAE02BA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6FA9-EB1D-4F5F-9450-BA6FDA0A1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First Congregational Church</a:t>
            </a:r>
            <a:br>
              <a:rPr lang="en-US" sz="4400" dirty="0" smtClean="0"/>
            </a:br>
            <a:r>
              <a:rPr lang="en-US" sz="4400" dirty="0" smtClean="0"/>
              <a:t>Annual Meeting </a:t>
            </a:r>
            <a:r>
              <a:rPr lang="en-US" sz="4400" dirty="0" smtClean="0"/>
              <a:t>2021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7,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3" y="0"/>
            <a:ext cx="3304927" cy="4642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54055"/>
            <a:ext cx="1270000" cy="153888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Arial" panose="020B0604020202020204" pitchFamily="34" charset="0"/>
              </a:rPr>
              <a:t>Unrestricted</a:t>
            </a:r>
            <a:endParaRPr lang="en-U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Item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Receive and act upon the reports and recommendations of the Boards, Committees, and Organizations of the Church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72" y="0"/>
            <a:ext cx="804672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Item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4996" cy="4195481"/>
          </a:xfrm>
        </p:spPr>
        <p:txBody>
          <a:bodyPr>
            <a:normAutofit/>
          </a:bodyPr>
          <a:lstStyle/>
          <a:p>
            <a:r>
              <a:rPr lang="en-US" sz="4400" dirty="0"/>
              <a:t>Act upon the proposed </a:t>
            </a:r>
            <a:r>
              <a:rPr lang="en-US" sz="4400" dirty="0" smtClean="0"/>
              <a:t>2021 </a:t>
            </a:r>
            <a:r>
              <a:rPr lang="en-US" sz="4400" dirty="0" smtClean="0"/>
              <a:t>Ministry Budget as </a:t>
            </a:r>
            <a:r>
              <a:rPr lang="en-US" sz="4400" dirty="0"/>
              <a:t>submitted by Church Council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72" y="0"/>
            <a:ext cx="804672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60" y="178900"/>
            <a:ext cx="9404723" cy="1400530"/>
          </a:xfrm>
        </p:spPr>
        <p:txBody>
          <a:bodyPr/>
          <a:lstStyle/>
          <a:p>
            <a:r>
              <a:rPr lang="en-US" dirty="0" smtClean="0"/>
              <a:t>Overview of Budget 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6086" y="1498197"/>
            <a:ext cx="4513811" cy="378565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Pledges		$</a:t>
            </a:r>
            <a:r>
              <a:rPr lang="en-US" sz="2400" dirty="0" smtClean="0"/>
              <a:t>574,039</a:t>
            </a:r>
            <a:endParaRPr lang="en-US" sz="2400" dirty="0" smtClean="0"/>
          </a:p>
          <a:p>
            <a:r>
              <a:rPr lang="en-US" sz="2400" dirty="0" smtClean="0"/>
              <a:t>Ministry Contrib.	$  </a:t>
            </a:r>
            <a:r>
              <a:rPr lang="en-US" sz="2400" dirty="0" smtClean="0"/>
              <a:t>15,343</a:t>
            </a:r>
            <a:endParaRPr lang="en-US" sz="2400" dirty="0" smtClean="0"/>
          </a:p>
          <a:p>
            <a:r>
              <a:rPr lang="en-US" sz="2400" dirty="0" smtClean="0"/>
              <a:t>Special Events	$  </a:t>
            </a:r>
            <a:r>
              <a:rPr lang="en-US" sz="2400" dirty="0"/>
              <a:t> </a:t>
            </a:r>
            <a:r>
              <a:rPr lang="en-US" sz="2400" dirty="0" smtClean="0"/>
              <a:t>        0</a:t>
            </a:r>
            <a:endParaRPr lang="en-US" sz="2400" dirty="0" smtClean="0"/>
          </a:p>
          <a:p>
            <a:r>
              <a:rPr lang="en-US" sz="2400" dirty="0" smtClean="0"/>
              <a:t>Trustee </a:t>
            </a:r>
            <a:r>
              <a:rPr lang="en-US" sz="2400" dirty="0" err="1" smtClean="0"/>
              <a:t>Distrib</a:t>
            </a:r>
            <a:r>
              <a:rPr lang="en-US" sz="2400" dirty="0" smtClean="0"/>
              <a:t>.	$  </a:t>
            </a:r>
            <a:r>
              <a:rPr lang="en-US" sz="2400" dirty="0" smtClean="0"/>
              <a:t>32,817</a:t>
            </a:r>
            <a:endParaRPr lang="en-US" sz="2400" dirty="0" smtClean="0"/>
          </a:p>
          <a:p>
            <a:r>
              <a:rPr lang="en-US" sz="2400" dirty="0" smtClean="0"/>
              <a:t>Rent Collected	$  </a:t>
            </a:r>
            <a:r>
              <a:rPr lang="en-US" sz="2400" dirty="0" smtClean="0"/>
              <a:t>39,550</a:t>
            </a:r>
            <a:endParaRPr lang="en-US" sz="2400" dirty="0" smtClean="0"/>
          </a:p>
          <a:p>
            <a:r>
              <a:rPr lang="en-US" sz="2400" dirty="0" smtClean="0"/>
              <a:t>2021 </a:t>
            </a:r>
            <a:r>
              <a:rPr lang="en-US" sz="2400" dirty="0" smtClean="0"/>
              <a:t>Surplus		</a:t>
            </a:r>
            <a:r>
              <a:rPr lang="en-US" sz="2400" dirty="0" smtClean="0"/>
              <a:t>$115,223</a:t>
            </a:r>
            <a:endParaRPr lang="en-US" sz="2400" dirty="0" smtClean="0"/>
          </a:p>
          <a:p>
            <a:r>
              <a:rPr lang="en-US" sz="2400" dirty="0" smtClean="0"/>
              <a:t>Other Income	</a:t>
            </a:r>
            <a:r>
              <a:rPr lang="en-US" sz="2400" dirty="0" smtClean="0"/>
              <a:t>$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97,684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TOTAL INCOME	$</a:t>
            </a:r>
            <a:r>
              <a:rPr lang="en-US" sz="2400" dirty="0" smtClean="0"/>
              <a:t>874,656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5639" y="1498197"/>
            <a:ext cx="4422966" cy="393954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Admin Expense	</a:t>
            </a:r>
            <a:r>
              <a:rPr lang="en-US" sz="2400" dirty="0" smtClean="0"/>
              <a:t>$236,990</a:t>
            </a:r>
            <a:endParaRPr lang="en-US" sz="2400" dirty="0" smtClean="0"/>
          </a:p>
          <a:p>
            <a:r>
              <a:rPr lang="en-US" sz="2400" dirty="0" err="1" smtClean="0"/>
              <a:t>Bldg</a:t>
            </a:r>
            <a:r>
              <a:rPr lang="en-US" sz="2400" dirty="0" smtClean="0"/>
              <a:t> &amp; Grounds	$181,427</a:t>
            </a:r>
            <a:endParaRPr lang="en-US" sz="2400" dirty="0" smtClean="0"/>
          </a:p>
          <a:p>
            <a:r>
              <a:rPr lang="en-US" sz="2400" dirty="0"/>
              <a:t>Christian Ed		$  66,983</a:t>
            </a:r>
          </a:p>
          <a:p>
            <a:r>
              <a:rPr lang="en-US" sz="2400" dirty="0" smtClean="0"/>
              <a:t>Clergy</a:t>
            </a:r>
            <a:r>
              <a:rPr lang="en-US" sz="2400" dirty="0"/>
              <a:t>		$239,329</a:t>
            </a:r>
          </a:p>
          <a:p>
            <a:r>
              <a:rPr lang="en-US" sz="2400" dirty="0"/>
              <a:t>Music			$104,552</a:t>
            </a:r>
          </a:p>
          <a:p>
            <a:r>
              <a:rPr lang="en-US" sz="2400" dirty="0" smtClean="0"/>
              <a:t>Pilgrim </a:t>
            </a:r>
            <a:r>
              <a:rPr lang="en-US" sz="2400" dirty="0" smtClean="0"/>
              <a:t>Fellow	$    </a:t>
            </a:r>
            <a:r>
              <a:rPr lang="en-US" sz="2400" dirty="0" smtClean="0"/>
              <a:t>5,500</a:t>
            </a:r>
            <a:endParaRPr lang="en-US" sz="2400" dirty="0" smtClean="0"/>
          </a:p>
          <a:p>
            <a:r>
              <a:rPr lang="en-US" sz="2400" dirty="0" smtClean="0"/>
              <a:t>Outreach	</a:t>
            </a:r>
            <a:r>
              <a:rPr lang="en-US" sz="2400" dirty="0" smtClean="0"/>
              <a:t>	$  </a:t>
            </a:r>
            <a:r>
              <a:rPr lang="en-US" sz="2400" dirty="0" smtClean="0"/>
              <a:t>30,575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</a:p>
          <a:p>
            <a:endParaRPr lang="en-US" sz="1000" dirty="0"/>
          </a:p>
          <a:p>
            <a:r>
              <a:rPr lang="en-US" sz="2400" dirty="0" smtClean="0"/>
              <a:t>TOTAL EXPENSE      $</a:t>
            </a:r>
            <a:r>
              <a:rPr lang="en-US" sz="2400" dirty="0" smtClean="0"/>
              <a:t>865,356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9732" y="5759507"/>
            <a:ext cx="10346267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FUNDING </a:t>
            </a:r>
            <a:r>
              <a:rPr lang="en-US" sz="2800" dirty="0" smtClean="0"/>
              <a:t>Surplus			</a:t>
            </a:r>
            <a:r>
              <a:rPr lang="en-US" sz="2800" dirty="0" smtClean="0"/>
              <a:t>			</a:t>
            </a:r>
            <a:r>
              <a:rPr lang="en-US" sz="2800" dirty="0" smtClean="0"/>
              <a:t>$ 9,300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60" y="0"/>
            <a:ext cx="804672" cy="1195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9335" y="1011088"/>
            <a:ext cx="125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81866" y="1011088"/>
            <a:ext cx="125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Item </a:t>
            </a:r>
            <a:r>
              <a:rPr lang="en-US" sz="6000" dirty="0"/>
              <a:t>3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06073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Receive the report of the Nominating Committee and act upon their recommendations for Officers and Members of Boards and Committees of the Church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72" y="0"/>
            <a:ext cx="804672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Item 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244" y="1647302"/>
            <a:ext cx="8756399" cy="4539314"/>
          </a:xfrm>
        </p:spPr>
        <p:txBody>
          <a:bodyPr>
            <a:noAutofit/>
          </a:bodyPr>
          <a:lstStyle/>
          <a:p>
            <a:r>
              <a:rPr lang="en-US" sz="4400" dirty="0" smtClean="0"/>
              <a:t>Change of Title as recommended by the Board of Deacons  from </a:t>
            </a:r>
          </a:p>
          <a:p>
            <a:pPr marL="0" indent="0">
              <a:buNone/>
            </a:pPr>
            <a:r>
              <a:rPr lang="en-US" sz="4400" dirty="0" smtClean="0"/>
              <a:t>  Minister of Faith Formation </a:t>
            </a:r>
          </a:p>
          <a:p>
            <a:pPr marL="0" indent="0">
              <a:buNone/>
            </a:pPr>
            <a:r>
              <a:rPr lang="en-US" sz="4400" dirty="0" smtClean="0"/>
              <a:t>  to</a:t>
            </a:r>
          </a:p>
          <a:p>
            <a:pPr marL="0" indent="0">
              <a:buNone/>
            </a:pPr>
            <a:r>
              <a:rPr lang="en-US" sz="4400" dirty="0" smtClean="0"/>
              <a:t> Associate Minister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441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Item 5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Approve the Creation Justice Church Covenant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660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Item </a:t>
            </a:r>
            <a:r>
              <a:rPr lang="en-US" sz="6000" dirty="0" smtClean="0"/>
              <a:t>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Receive and act upon the reports and recommendations of the Ministers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72" y="0"/>
            <a:ext cx="804672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3660</TotalTime>
  <Words>123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First Congregational Church Annual Meeting 2021</vt:lpstr>
      <vt:lpstr>Item 1</vt:lpstr>
      <vt:lpstr>Item 2 </vt:lpstr>
      <vt:lpstr>Overview of Budget 2021</vt:lpstr>
      <vt:lpstr>Item 3 </vt:lpstr>
      <vt:lpstr>Item 4</vt:lpstr>
      <vt:lpstr>Item 5</vt:lpstr>
      <vt:lpstr>Item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Congregational Church Annual Meeting 2015</dc:title>
  <dc:creator>michael smith</dc:creator>
  <cp:keywords>C_Unrestricted</cp:keywords>
  <cp:lastModifiedBy>The Dudleys</cp:lastModifiedBy>
  <cp:revision>73</cp:revision>
  <dcterms:created xsi:type="dcterms:W3CDTF">2015-01-31T13:56:38Z</dcterms:created>
  <dcterms:modified xsi:type="dcterms:W3CDTF">2021-02-03T00:48:35Z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</Properties>
</file>